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sldIdLst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65" r:id="rId13"/>
    <p:sldId id="266" r:id="rId14"/>
    <p:sldId id="267" r:id="rId15"/>
    <p:sldId id="270" r:id="rId16"/>
    <p:sldId id="272" r:id="rId17"/>
    <p:sldId id="273" r:id="rId18"/>
    <p:sldId id="274" r:id="rId19"/>
    <p:sldId id="256" r:id="rId20"/>
    <p:sldId id="257" r:id="rId21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104818-A6DB-EB46-8BB4-343E03EF63B0}" v="114" dt="2021-06-28T11:25:38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23" autoAdjust="0"/>
    <p:restoredTop sz="95884"/>
  </p:normalViewPr>
  <p:slideViewPr>
    <p:cSldViewPr snapToGrid="0" snapToObjects="1">
      <p:cViewPr varScale="1">
        <p:scale>
          <a:sx n="83" d="100"/>
          <a:sy n="83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45570fc7-c0a4-4b7f-b0e7-682d9932c05c" providerId="ADAL" clId="{A9104818-A6DB-EB46-8BB4-343E03EF63B0}"/>
    <pc:docChg chg="undo custSel modSld">
      <pc:chgData name="RAYNER Elizabeth [Rossmoyne Senior High School]" userId="45570fc7-c0a4-4b7f-b0e7-682d9932c05c" providerId="ADAL" clId="{A9104818-A6DB-EB46-8BB4-343E03EF63B0}" dt="2021-06-28T11:27:55.421" v="505" actId="164"/>
      <pc:docMkLst>
        <pc:docMk/>
      </pc:docMkLst>
      <pc:sldChg chg="addSp delSp modSp mod">
        <pc:chgData name="RAYNER Elizabeth [Rossmoyne Senior High School]" userId="45570fc7-c0a4-4b7f-b0e7-682d9932c05c" providerId="ADAL" clId="{A9104818-A6DB-EB46-8BB4-343E03EF63B0}" dt="2021-06-28T11:27:55.421" v="505" actId="164"/>
        <pc:sldMkLst>
          <pc:docMk/>
          <pc:sldMk cId="1783308529" sldId="256"/>
        </pc:sldMkLst>
        <pc:spChg chg="del mod">
          <ac:chgData name="RAYNER Elizabeth [Rossmoyne Senior High School]" userId="45570fc7-c0a4-4b7f-b0e7-682d9932c05c" providerId="ADAL" clId="{A9104818-A6DB-EB46-8BB4-343E03EF63B0}" dt="2021-06-28T11:16:39.157" v="215" actId="478"/>
          <ac:spMkLst>
            <pc:docMk/>
            <pc:sldMk cId="1783308529" sldId="256"/>
            <ac:spMk id="4" creationId="{4D4E33D8-21DB-404C-B238-9EAE5330D03E}"/>
          </ac:spMkLst>
        </pc:spChg>
        <pc:spChg chg="del mod">
          <ac:chgData name="RAYNER Elizabeth [Rossmoyne Senior High School]" userId="45570fc7-c0a4-4b7f-b0e7-682d9932c05c" providerId="ADAL" clId="{A9104818-A6DB-EB46-8BB4-343E03EF63B0}" dt="2021-06-28T11:16:34.832" v="214" actId="478"/>
          <ac:spMkLst>
            <pc:docMk/>
            <pc:sldMk cId="1783308529" sldId="256"/>
            <ac:spMk id="5" creationId="{D18274C9-D6CB-DE44-BD10-B4453AD39E42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6" creationId="{DFB2DCC4-F579-4743-BDED-B4DA5F52F5F0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8" creationId="{8033152D-058B-574B-B18A-2D70035D02D7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9" creationId="{60E09B12-22AD-0240-83DF-AB4D3747CC42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0" creationId="{1B5DDD18-1988-E343-BC4C-F8785D1A041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1" creationId="{493EE639-5CCD-7149-B48A-E2803DCB554A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2" creationId="{4626645E-E6AC-F242-BAD6-DE5EC1E4D0BC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3" creationId="{1BF7BA2D-8312-F64D-BD70-399C66D9C33E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5" creationId="{F6A655C5-97F9-1741-A073-1C8C6D2410E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6" creationId="{F386848C-D188-9A4D-BCA5-3C63F739A6D3}"/>
          </ac:spMkLst>
        </pc:spChg>
        <pc:spChg chg="del mod">
          <ac:chgData name="RAYNER Elizabeth [Rossmoyne Senior High School]" userId="45570fc7-c0a4-4b7f-b0e7-682d9932c05c" providerId="ADAL" clId="{A9104818-A6DB-EB46-8BB4-343E03EF63B0}" dt="2021-06-28T11:19:46.295" v="269" actId="478"/>
          <ac:spMkLst>
            <pc:docMk/>
            <pc:sldMk cId="1783308529" sldId="256"/>
            <ac:spMk id="18" creationId="{7852E304-1EF1-D644-83F2-3073C2CAF44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19" creationId="{B67C1B15-7C02-2741-8F15-B471CE3F82C3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20" creationId="{8F487D6B-8D9D-8B47-B9E2-944940FB63A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25:38.121" v="503" actId="1076"/>
          <ac:spMkLst>
            <pc:docMk/>
            <pc:sldMk cId="1783308529" sldId="256"/>
            <ac:spMk id="21" creationId="{A57AE500-1FDB-7344-9A02-6BA1158D7105}"/>
          </ac:spMkLst>
        </pc:spChg>
        <pc:spChg chg="del mod">
          <ac:chgData name="RAYNER Elizabeth [Rossmoyne Senior High School]" userId="45570fc7-c0a4-4b7f-b0e7-682d9932c05c" providerId="ADAL" clId="{A9104818-A6DB-EB46-8BB4-343E03EF63B0}" dt="2021-06-28T11:19:42.430" v="268" actId="478"/>
          <ac:spMkLst>
            <pc:docMk/>
            <pc:sldMk cId="1783308529" sldId="256"/>
            <ac:spMk id="22" creationId="{2D96BEF0-BE14-554F-8E3E-9A34A9E0B063}"/>
          </ac:spMkLst>
        </pc:spChg>
        <pc:spChg chg="del mod">
          <ac:chgData name="RAYNER Elizabeth [Rossmoyne Senior High School]" userId="45570fc7-c0a4-4b7f-b0e7-682d9932c05c" providerId="ADAL" clId="{A9104818-A6DB-EB46-8BB4-343E03EF63B0}" dt="2021-06-28T11:17:38.541" v="229" actId="478"/>
          <ac:spMkLst>
            <pc:docMk/>
            <pc:sldMk cId="1783308529" sldId="256"/>
            <ac:spMk id="23" creationId="{70EB3011-8DBF-BB49-A023-6138DEB10AA4}"/>
          </ac:spMkLst>
        </pc:spChg>
        <pc:spChg chg="add mod">
          <ac:chgData name="RAYNER Elizabeth [Rossmoyne Senior High School]" userId="45570fc7-c0a4-4b7f-b0e7-682d9932c05c" providerId="ADAL" clId="{A9104818-A6DB-EB46-8BB4-343E03EF63B0}" dt="2021-06-28T11:25:24.898" v="489" actId="1035"/>
          <ac:spMkLst>
            <pc:docMk/>
            <pc:sldMk cId="1783308529" sldId="256"/>
            <ac:spMk id="24" creationId="{011BACCB-3195-F34A-BEDF-AC2F4E33553F}"/>
          </ac:spMkLst>
        </pc:spChg>
        <pc:spChg chg="add mod">
          <ac:chgData name="RAYNER Elizabeth [Rossmoyne Senior High School]" userId="45570fc7-c0a4-4b7f-b0e7-682d9932c05c" providerId="ADAL" clId="{A9104818-A6DB-EB46-8BB4-343E03EF63B0}" dt="2021-06-28T11:25:41.484" v="504" actId="14100"/>
          <ac:spMkLst>
            <pc:docMk/>
            <pc:sldMk cId="1783308529" sldId="256"/>
            <ac:spMk id="25" creationId="{AB53A8A1-84D0-3F4D-9667-FCD729107769}"/>
          </ac:spMkLst>
        </pc:spChg>
        <pc:spChg chg="add mod">
          <ac:chgData name="RAYNER Elizabeth [Rossmoyne Senior High School]" userId="45570fc7-c0a4-4b7f-b0e7-682d9932c05c" providerId="ADAL" clId="{A9104818-A6DB-EB46-8BB4-343E03EF63B0}" dt="2021-06-28T11:25:17.523" v="478" actId="20577"/>
          <ac:spMkLst>
            <pc:docMk/>
            <pc:sldMk cId="1783308529" sldId="256"/>
            <ac:spMk id="26" creationId="{82FA2EA8-1E4B-A04E-A6D1-54C0192906D8}"/>
          </ac:spMkLst>
        </pc:spChg>
        <pc:grpChg chg="add del mod">
          <ac:chgData name="RAYNER Elizabeth [Rossmoyne Senior High School]" userId="45570fc7-c0a4-4b7f-b0e7-682d9932c05c" providerId="ADAL" clId="{A9104818-A6DB-EB46-8BB4-343E03EF63B0}" dt="2021-06-28T11:25:38.121" v="503" actId="1076"/>
          <ac:grpSpMkLst>
            <pc:docMk/>
            <pc:sldMk cId="1783308529" sldId="256"/>
            <ac:grpSpMk id="2" creationId="{00000000-0000-0000-0000-000000000000}"/>
          </ac:grpSpMkLst>
        </pc:grpChg>
        <pc:grpChg chg="add">
          <ac:chgData name="RAYNER Elizabeth [Rossmoyne Senior High School]" userId="45570fc7-c0a4-4b7f-b0e7-682d9932c05c" providerId="ADAL" clId="{A9104818-A6DB-EB46-8BB4-343E03EF63B0}" dt="2021-06-28T11:27:55.421" v="505" actId="164"/>
          <ac:grpSpMkLst>
            <pc:docMk/>
            <pc:sldMk cId="1783308529" sldId="256"/>
            <ac:grpSpMk id="3" creationId="{35B196BF-4A11-884F-A401-4AAEA5203480}"/>
          </ac:grpSpMkLst>
        </pc:grpChg>
        <pc:picChg chg="mod">
          <ac:chgData name="RAYNER Elizabeth [Rossmoyne Senior High School]" userId="45570fc7-c0a4-4b7f-b0e7-682d9932c05c" providerId="ADAL" clId="{A9104818-A6DB-EB46-8BB4-343E03EF63B0}" dt="2021-06-28T11:25:38.121" v="503" actId="1076"/>
          <ac:picMkLst>
            <pc:docMk/>
            <pc:sldMk cId="1783308529" sldId="256"/>
            <ac:picMk id="14" creationId="{BFCF1E2F-1900-8B42-AD17-690220356E50}"/>
          </ac:picMkLst>
        </pc:picChg>
        <pc:picChg chg="mod">
          <ac:chgData name="RAYNER Elizabeth [Rossmoyne Senior High School]" userId="45570fc7-c0a4-4b7f-b0e7-682d9932c05c" providerId="ADAL" clId="{A9104818-A6DB-EB46-8BB4-343E03EF63B0}" dt="2021-06-28T11:25:38.121" v="503" actId="1076"/>
          <ac:picMkLst>
            <pc:docMk/>
            <pc:sldMk cId="1783308529" sldId="256"/>
            <ac:picMk id="17" creationId="{C293D656-B089-B14D-94D2-F710E7D8F6FB}"/>
          </ac:picMkLst>
        </pc:picChg>
        <pc:picChg chg="mod">
          <ac:chgData name="RAYNER Elizabeth [Rossmoyne Senior High School]" userId="45570fc7-c0a4-4b7f-b0e7-682d9932c05c" providerId="ADAL" clId="{A9104818-A6DB-EB46-8BB4-343E03EF63B0}" dt="2021-06-28T11:25:38.121" v="503" actId="1076"/>
          <ac:picMkLst>
            <pc:docMk/>
            <pc:sldMk cId="1783308529" sldId="256"/>
            <ac:picMk id="1026" creationId="{ECF46F1E-5E0A-2E41-88C3-439EA12FE8AB}"/>
          </ac:picMkLst>
        </pc:picChg>
      </pc:sldChg>
      <pc:sldChg chg="addSp delSp modSp mod">
        <pc:chgData name="RAYNER Elizabeth [Rossmoyne Senior High School]" userId="45570fc7-c0a4-4b7f-b0e7-682d9932c05c" providerId="ADAL" clId="{A9104818-A6DB-EB46-8BB4-343E03EF63B0}" dt="2021-06-28T11:14:39.864" v="190" actId="1038"/>
        <pc:sldMkLst>
          <pc:docMk/>
          <pc:sldMk cId="3721929855" sldId="257"/>
        </pc:sldMkLst>
        <pc:spChg chg="del mod">
          <ac:chgData name="RAYNER Elizabeth [Rossmoyne Senior High School]" userId="45570fc7-c0a4-4b7f-b0e7-682d9932c05c" providerId="ADAL" clId="{A9104818-A6DB-EB46-8BB4-343E03EF63B0}" dt="2021-06-28T11:08:48.664" v="37" actId="478"/>
          <ac:spMkLst>
            <pc:docMk/>
            <pc:sldMk cId="3721929855" sldId="257"/>
            <ac:spMk id="4" creationId="{4D4E33D8-21DB-404C-B238-9EAE5330D03E}"/>
          </ac:spMkLst>
        </pc:spChg>
        <pc:spChg chg="del mod">
          <ac:chgData name="RAYNER Elizabeth [Rossmoyne Senior High School]" userId="45570fc7-c0a4-4b7f-b0e7-682d9932c05c" providerId="ADAL" clId="{A9104818-A6DB-EB46-8BB4-343E03EF63B0}" dt="2021-06-28T11:08:47.022" v="36" actId="478"/>
          <ac:spMkLst>
            <pc:docMk/>
            <pc:sldMk cId="3721929855" sldId="257"/>
            <ac:spMk id="5" creationId="{D18274C9-D6CB-DE44-BD10-B4453AD39E42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08:11.804" v="9" actId="1076"/>
          <ac:spMkLst>
            <pc:docMk/>
            <pc:sldMk cId="3721929855" sldId="257"/>
            <ac:spMk id="6" creationId="{DFB2DCC4-F579-4743-BDED-B4DA5F52F5F0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08:03.889" v="7" actId="1076"/>
          <ac:spMkLst>
            <pc:docMk/>
            <pc:sldMk cId="3721929855" sldId="257"/>
            <ac:spMk id="8" creationId="{8033152D-058B-574B-B18A-2D70035D02D7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09:47.270" v="50" actId="14100"/>
          <ac:spMkLst>
            <pc:docMk/>
            <pc:sldMk cId="3721929855" sldId="257"/>
            <ac:spMk id="9" creationId="{60E09B12-22AD-0240-83DF-AB4D3747CC42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3:04.111" v="153" actId="1038"/>
          <ac:spMkLst>
            <pc:docMk/>
            <pc:sldMk cId="3721929855" sldId="257"/>
            <ac:spMk id="12" creationId="{4626645E-E6AC-F242-BAD6-DE5EC1E4D0BC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0:17.503" v="66" actId="1035"/>
          <ac:spMkLst>
            <pc:docMk/>
            <pc:sldMk cId="3721929855" sldId="257"/>
            <ac:spMk id="13" creationId="{1BF7BA2D-8312-F64D-BD70-399C66D9C33E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4:30.561" v="185" actId="1036"/>
          <ac:spMkLst>
            <pc:docMk/>
            <pc:sldMk cId="3721929855" sldId="257"/>
            <ac:spMk id="15" creationId="{F6A655C5-97F9-1741-A073-1C8C6D2410E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4:39.864" v="190" actId="1038"/>
          <ac:spMkLst>
            <pc:docMk/>
            <pc:sldMk cId="3721929855" sldId="257"/>
            <ac:spMk id="16" creationId="{F386848C-D188-9A4D-BCA5-3C63F739A6D3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4:26.097" v="181" actId="1036"/>
          <ac:spMkLst>
            <pc:docMk/>
            <pc:sldMk cId="3721929855" sldId="257"/>
            <ac:spMk id="18" creationId="{7852E304-1EF1-D644-83F2-3073C2CAF44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4:19.693" v="175" actId="1076"/>
          <ac:spMkLst>
            <pc:docMk/>
            <pc:sldMk cId="3721929855" sldId="257"/>
            <ac:spMk id="19" creationId="{B67C1B15-7C02-2741-8F15-B471CE3F82C3}"/>
          </ac:spMkLst>
        </pc:spChg>
        <pc:spChg chg="add del mod">
          <ac:chgData name="RAYNER Elizabeth [Rossmoyne Senior High School]" userId="45570fc7-c0a4-4b7f-b0e7-682d9932c05c" providerId="ADAL" clId="{A9104818-A6DB-EB46-8BB4-343E03EF63B0}" dt="2021-06-28T11:10:13.678" v="61" actId="1037"/>
          <ac:spMkLst>
            <pc:docMk/>
            <pc:sldMk cId="3721929855" sldId="257"/>
            <ac:spMk id="20" creationId="{8F487D6B-8D9D-8B47-B9E2-944940FB63A6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3:08.203" v="159" actId="1035"/>
          <ac:spMkLst>
            <pc:docMk/>
            <pc:sldMk cId="3721929855" sldId="257"/>
            <ac:spMk id="21" creationId="{A57AE500-1FDB-7344-9A02-6BA1158D7105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4:35.568" v="186" actId="14100"/>
          <ac:spMkLst>
            <pc:docMk/>
            <pc:sldMk cId="3721929855" sldId="257"/>
            <ac:spMk id="22" creationId="{2D96BEF0-BE14-554F-8E3E-9A34A9E0B063}"/>
          </ac:spMkLst>
        </pc:spChg>
        <pc:spChg chg="mod">
          <ac:chgData name="RAYNER Elizabeth [Rossmoyne Senior High School]" userId="45570fc7-c0a4-4b7f-b0e7-682d9932c05c" providerId="ADAL" clId="{A9104818-A6DB-EB46-8BB4-343E03EF63B0}" dt="2021-06-28T11:13:29.046" v="163" actId="1076"/>
          <ac:spMkLst>
            <pc:docMk/>
            <pc:sldMk cId="3721929855" sldId="257"/>
            <ac:spMk id="23" creationId="{70EB3011-8DBF-BB49-A023-6138DEB10AA4}"/>
          </ac:spMkLst>
        </pc:spChg>
        <pc:picChg chg="mod">
          <ac:chgData name="RAYNER Elizabeth [Rossmoyne Senior High School]" userId="45570fc7-c0a4-4b7f-b0e7-682d9932c05c" providerId="ADAL" clId="{A9104818-A6DB-EB46-8BB4-343E03EF63B0}" dt="2021-06-28T11:10:00.073" v="52" actId="1076"/>
          <ac:picMkLst>
            <pc:docMk/>
            <pc:sldMk cId="3721929855" sldId="257"/>
            <ac:picMk id="24" creationId="{5B57586B-AAFF-DE41-AA81-2FF39444F891}"/>
          </ac:picMkLst>
        </pc:picChg>
        <pc:picChg chg="mod">
          <ac:chgData name="RAYNER Elizabeth [Rossmoyne Senior High School]" userId="45570fc7-c0a4-4b7f-b0e7-682d9932c05c" providerId="ADAL" clId="{A9104818-A6DB-EB46-8BB4-343E03EF63B0}" dt="2021-06-28T11:10:08.756" v="55" actId="14100"/>
          <ac:picMkLst>
            <pc:docMk/>
            <pc:sldMk cId="3721929855" sldId="257"/>
            <ac:picMk id="25" creationId="{F06BCD18-48B8-224B-AAC6-AD3C05D53DA3}"/>
          </ac:picMkLst>
        </pc:picChg>
        <pc:picChg chg="mod">
          <ac:chgData name="RAYNER Elizabeth [Rossmoyne Senior High School]" userId="45570fc7-c0a4-4b7f-b0e7-682d9932c05c" providerId="ADAL" clId="{A9104818-A6DB-EB46-8BB4-343E03EF63B0}" dt="2021-06-28T11:14:22.126" v="176" actId="1076"/>
          <ac:picMkLst>
            <pc:docMk/>
            <pc:sldMk cId="3721929855" sldId="257"/>
            <ac:picMk id="26" creationId="{6F091614-494F-0F48-AAE0-C10E38764C8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5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6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4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9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6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00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0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A2D28-DE57-2D4B-A85D-37F3A34469C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F4B-0007-A64B-A76E-6D16C089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1208703"/>
            <a:ext cx="11332194" cy="30855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Infectious Diseases </a:t>
            </a:r>
            <a:br>
              <a:rPr lang="en-US" dirty="0" smtClean="0"/>
            </a:br>
            <a:r>
              <a:rPr lang="en-US" dirty="0" smtClean="0"/>
              <a:t>Protista and Protozoan Diseases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613A1-CBD0-7C4E-8679-590FCABC1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913" y="4572787"/>
            <a:ext cx="10506919" cy="4559638"/>
          </a:xfrm>
        </p:spPr>
        <p:txBody>
          <a:bodyPr>
            <a:normAutofit fontScale="85000" lnSpcReduction="20000"/>
          </a:bodyPr>
          <a:lstStyle/>
          <a:p>
            <a:pPr marL="480057" indent="-480057" algn="l">
              <a:buFont typeface="+mj-lt"/>
              <a:buAutoNum type="arabicPeriod"/>
            </a:pPr>
            <a:r>
              <a:rPr lang="en-US" dirty="0" smtClean="0"/>
              <a:t>Protista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 smtClean="0"/>
              <a:t>structure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Malaria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 smtClean="0"/>
              <a:t>Pathogenic protozoan name, structure &amp; ecology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 smtClean="0"/>
              <a:t>Life cycle of the pathogenic fungi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 smtClean="0"/>
              <a:t>Impact on host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 smtClean="0"/>
              <a:t>Control</a:t>
            </a:r>
          </a:p>
          <a:p>
            <a:pPr marL="465110" indent="-514350" algn="l">
              <a:buFont typeface="+mj-lt"/>
              <a:buAutoNum type="arabicPeriod"/>
            </a:pPr>
            <a:r>
              <a:rPr lang="en-US" dirty="0" err="1" smtClean="0"/>
              <a:t>Phytophthora</a:t>
            </a:r>
            <a:endParaRPr lang="en-US" dirty="0" smtClean="0"/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/>
              <a:t>Pathogenic </a:t>
            </a:r>
            <a:r>
              <a:rPr lang="en-US" dirty="0" err="1" smtClean="0"/>
              <a:t>protist</a:t>
            </a:r>
            <a:r>
              <a:rPr lang="en-US" dirty="0" smtClean="0"/>
              <a:t> </a:t>
            </a:r>
            <a:r>
              <a:rPr lang="en-US" dirty="0"/>
              <a:t>name, structure &amp; ecology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/>
              <a:t>Life cycle of the pathogenic fungi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/>
              <a:t>Impact on host</a:t>
            </a:r>
          </a:p>
          <a:p>
            <a:pPr marL="1070897" lvl="1" indent="-480057" algn="l">
              <a:buFont typeface="Arial" panose="020B0604020202020204" pitchFamily="34" charset="0"/>
              <a:buChar char="•"/>
            </a:pPr>
            <a:r>
              <a:rPr lang="en-US" dirty="0"/>
              <a:t>Control</a:t>
            </a:r>
          </a:p>
          <a:p>
            <a:pPr marL="1105190" lvl="1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302488" y="308423"/>
            <a:ext cx="9709611" cy="886265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14: </a:t>
            </a:r>
            <a:r>
              <a:rPr lang="en-AU" sz="1551" b="1" kern="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Describe the management strategies that can be used to control the spread of malaria</a:t>
            </a:r>
            <a:r>
              <a:rPr lang="en-AU" sz="1551" dirty="0"/>
              <a:t/>
            </a:r>
            <a:br>
              <a:rPr lang="en-AU" sz="1551" dirty="0"/>
            </a:br>
            <a: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551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922692"/>
              </p:ext>
            </p:extLst>
          </p:nvPr>
        </p:nvGraphicFramePr>
        <p:xfrm>
          <a:off x="648182" y="1016076"/>
          <a:ext cx="11470513" cy="7440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23504">
                  <a:extLst>
                    <a:ext uri="{9D8B030D-6E8A-4147-A177-3AD203B41FA5}">
                      <a16:colId xmlns:a16="http://schemas.microsoft.com/office/drawing/2014/main" val="2901782840"/>
                    </a:ext>
                  </a:extLst>
                </a:gridCol>
                <a:gridCol w="4387004">
                  <a:extLst>
                    <a:ext uri="{9D8B030D-6E8A-4147-A177-3AD203B41FA5}">
                      <a16:colId xmlns:a16="http://schemas.microsoft.com/office/drawing/2014/main" val="2914367898"/>
                    </a:ext>
                  </a:extLst>
                </a:gridCol>
                <a:gridCol w="3260005">
                  <a:extLst>
                    <a:ext uri="{9D8B030D-6E8A-4147-A177-3AD203B41FA5}">
                      <a16:colId xmlns:a16="http://schemas.microsoft.com/office/drawing/2014/main" val="2257560031"/>
                    </a:ext>
                  </a:extLst>
                </a:gridCol>
              </a:tblGrid>
              <a:tr h="38446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Disruption</a:t>
                      </a:r>
                      <a:r>
                        <a:rPr lang="en-AU" sz="1200" baseline="0" dirty="0" smtClean="0"/>
                        <a:t> of pathogen life cycle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Medications (treatments)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Physical preventative measures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356636"/>
                  </a:ext>
                </a:extLst>
              </a:tr>
              <a:tr h="705600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Control</a:t>
                      </a:r>
                      <a:r>
                        <a:rPr lang="en-AU" sz="1200" baseline="0" dirty="0" smtClean="0"/>
                        <a:t> Vector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084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71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31560"/>
            <a:ext cx="10800190" cy="674496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15: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What factors make Malaria difficult to control?</a:t>
            </a:r>
            <a:endParaRPr lang="en-AU" sz="1551" b="1" dirty="0"/>
          </a:p>
        </p:txBody>
      </p:sp>
    </p:spTree>
    <p:extLst>
      <p:ext uri="{BB962C8B-B14F-4D97-AF65-F5344CB8AC3E}">
        <p14:creationId xmlns:p14="http://schemas.microsoft.com/office/powerpoint/2010/main" val="292627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2D9BD67-B167-8944-ACBA-FAB23DEA1421}"/>
              </a:ext>
            </a:extLst>
          </p:cNvPr>
          <p:cNvGrpSpPr/>
          <p:nvPr/>
        </p:nvGrpSpPr>
        <p:grpSpPr>
          <a:xfrm>
            <a:off x="192436" y="652514"/>
            <a:ext cx="12416728" cy="8296173"/>
            <a:chOff x="154112" y="1191802"/>
            <a:chExt cx="9608182" cy="551722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73B21F-8DA2-3D4B-A48C-7334ABBB48BD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7E59A1F-4885-534C-BC94-A263FDA37198}"/>
                </a:ext>
              </a:extLst>
            </p:cNvPr>
            <p:cNvCxnSpPr/>
            <p:nvPr/>
          </p:nvCxnSpPr>
          <p:spPr>
            <a:xfrm>
              <a:off x="154112" y="2640288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8ECE6EE1-816B-1840-B247-1703FE05DDA4}"/>
              </a:ext>
            </a:extLst>
          </p:cNvPr>
          <p:cNvSpPr txBox="1">
            <a:spLocks/>
          </p:cNvSpPr>
          <p:nvPr/>
        </p:nvSpPr>
        <p:spPr>
          <a:xfrm>
            <a:off x="793285" y="652514"/>
            <a:ext cx="2472933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16: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the name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pathogenic </a:t>
            </a:r>
            <a:r>
              <a:rPr lang="en-AU" sz="1551" b="1" kern="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protist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causes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Phytophthora dieback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the organism it infects</a:t>
            </a:r>
            <a:endParaRPr lang="en-AU" sz="1551" b="1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A9B1DC2-5A02-3440-82DF-6B6CC281E40A}"/>
              </a:ext>
            </a:extLst>
          </p:cNvPr>
          <p:cNvSpPr txBox="1">
            <a:spLocks/>
          </p:cNvSpPr>
          <p:nvPr/>
        </p:nvSpPr>
        <p:spPr>
          <a:xfrm>
            <a:off x="334743" y="3053196"/>
            <a:ext cx="2931475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17: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structural characteristics of the pathogen</a:t>
            </a:r>
            <a:endParaRPr lang="en-AU" sz="1551" b="1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E59A1F-4885-534C-BC94-A263FDA37198}"/>
              </a:ext>
            </a:extLst>
          </p:cNvPr>
          <p:cNvCxnSpPr/>
          <p:nvPr/>
        </p:nvCxnSpPr>
        <p:spPr>
          <a:xfrm>
            <a:off x="192436" y="5415846"/>
            <a:ext cx="12416728" cy="11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5A9B1DC2-5A02-3440-82DF-6B6CC281E40A}"/>
              </a:ext>
            </a:extLst>
          </p:cNvPr>
          <p:cNvSpPr txBox="1">
            <a:spLocks/>
          </p:cNvSpPr>
          <p:nvPr/>
        </p:nvSpPr>
        <p:spPr>
          <a:xfrm>
            <a:off x="334743" y="6070769"/>
            <a:ext cx="2931475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18: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distribution of the pathogen &amp; suggest a reason why the pathogen can be found in these areas?</a:t>
            </a:r>
            <a:endParaRPr lang="en-AU" sz="1551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49" y="5836936"/>
            <a:ext cx="3294061" cy="2065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>
            <a:extLst>
              <a:ext uri="{FF2B5EF4-FFF2-40B4-BE49-F238E27FC236}">
                <a16:creationId xmlns:a16="http://schemas.microsoft.com/office/drawing/2014/main" id="{9EA0F314-1CFB-437F-B1E1-52A7DFA81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18" y="5841277"/>
            <a:ext cx="1984046" cy="206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205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2D9BD67-B167-8944-ACBA-FAB23DEA1421}"/>
              </a:ext>
            </a:extLst>
          </p:cNvPr>
          <p:cNvGrpSpPr/>
          <p:nvPr/>
        </p:nvGrpSpPr>
        <p:grpSpPr>
          <a:xfrm>
            <a:off x="192436" y="500114"/>
            <a:ext cx="12416728" cy="8296173"/>
            <a:chOff x="154112" y="1191802"/>
            <a:chExt cx="9608182" cy="551722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73B21F-8DA2-3D4B-A48C-7334ABBB48BD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7E59A1F-4885-534C-BC94-A263FDA37198}"/>
                </a:ext>
              </a:extLst>
            </p:cNvPr>
            <p:cNvCxnSpPr/>
            <p:nvPr/>
          </p:nvCxnSpPr>
          <p:spPr>
            <a:xfrm>
              <a:off x="154112" y="4451936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8ECE6EE1-816B-1840-B247-1703FE05DDA4}"/>
              </a:ext>
            </a:extLst>
          </p:cNvPr>
          <p:cNvSpPr txBox="1">
            <a:spLocks/>
          </p:cNvSpPr>
          <p:nvPr/>
        </p:nvSpPr>
        <p:spPr>
          <a:xfrm>
            <a:off x="793285" y="675317"/>
            <a:ext cx="2472933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19: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mode of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transmission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How does this impact the sp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read of the disease</a:t>
            </a:r>
            <a:r>
              <a:rPr lang="en-AU" sz="1551" b="1" dirty="0"/>
              <a:t>?</a:t>
            </a:r>
            <a:endParaRPr lang="en-AU" sz="1551" b="1" kern="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A9B1DC2-5A02-3440-82DF-6B6CC281E40A}"/>
              </a:ext>
            </a:extLst>
          </p:cNvPr>
          <p:cNvSpPr txBox="1">
            <a:spLocks/>
          </p:cNvSpPr>
          <p:nvPr/>
        </p:nvSpPr>
        <p:spPr>
          <a:xfrm>
            <a:off x="334743" y="5986896"/>
            <a:ext cx="2931475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impacts on the host</a:t>
            </a:r>
            <a:endParaRPr lang="en-AU" sz="1551" b="1" dirty="0"/>
          </a:p>
        </p:txBody>
      </p:sp>
    </p:spTree>
    <p:extLst>
      <p:ext uri="{BB962C8B-B14F-4D97-AF65-F5344CB8AC3E}">
        <p14:creationId xmlns:p14="http://schemas.microsoft.com/office/powerpoint/2010/main" val="2212526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31560"/>
            <a:ext cx="10800190" cy="674496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Describe the life cycle of Phytophthora</a:t>
            </a:r>
            <a:endParaRPr lang="en-AU" sz="1551" b="1" dirty="0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A4C45E7B-A487-4F36-8F41-57DB95AA3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62" y="1374608"/>
            <a:ext cx="6955737" cy="675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41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5537010"/>
            <a:ext cx="10800190" cy="674496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23: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What factors make 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phytophthora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difficult to control?</a:t>
            </a:r>
            <a:endParaRPr lang="en-AU" sz="1551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164910"/>
            <a:ext cx="10800190" cy="674496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Describe how phytophthora dieback can be controlled (management Strategies)</a:t>
            </a:r>
            <a:endParaRPr lang="en-AU" sz="1551" b="1" dirty="0"/>
          </a:p>
        </p:txBody>
      </p:sp>
    </p:spTree>
    <p:extLst>
      <p:ext uri="{BB962C8B-B14F-4D97-AF65-F5344CB8AC3E}">
        <p14:creationId xmlns:p14="http://schemas.microsoft.com/office/powerpoint/2010/main" val="293009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033152D-058B-574B-B18A-2D70035D02D7}"/>
              </a:ext>
            </a:extLst>
          </p:cNvPr>
          <p:cNvSpPr/>
          <p:nvPr/>
        </p:nvSpPr>
        <p:spPr>
          <a:xfrm>
            <a:off x="8300945" y="172727"/>
            <a:ext cx="4292311" cy="333671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173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B196BF-4A11-884F-A401-4AAEA5203480}"/>
              </a:ext>
            </a:extLst>
          </p:cNvPr>
          <p:cNvGrpSpPr/>
          <p:nvPr/>
        </p:nvGrpSpPr>
        <p:grpSpPr>
          <a:xfrm>
            <a:off x="168535" y="6642"/>
            <a:ext cx="12598355" cy="9395012"/>
            <a:chOff x="254390" y="0"/>
            <a:chExt cx="12598355" cy="9395012"/>
          </a:xfrm>
        </p:grpSpPr>
        <p:grpSp>
          <p:nvGrpSpPr>
            <p:cNvPr id="2" name="Group 1"/>
            <p:cNvGrpSpPr/>
            <p:nvPr/>
          </p:nvGrpSpPr>
          <p:grpSpPr>
            <a:xfrm>
              <a:off x="254390" y="0"/>
              <a:ext cx="11299948" cy="9228927"/>
              <a:chOff x="225912" y="-131036"/>
              <a:chExt cx="11299948" cy="922892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FB2DCC4-F579-4743-BDED-B4DA5F52F5F0}"/>
                  </a:ext>
                </a:extLst>
              </p:cNvPr>
              <p:cNvSpPr/>
              <p:nvPr/>
            </p:nvSpPr>
            <p:spPr>
              <a:xfrm>
                <a:off x="4320715" y="-131036"/>
                <a:ext cx="2667229" cy="947769"/>
              </a:xfrm>
              <a:prstGeom prst="rect">
                <a:avLst/>
              </a:prstGeom>
              <a:noFill/>
            </p:spPr>
            <p:txBody>
              <a:bodyPr wrap="square" lIns="93861" tIns="46931" rIns="93861" bIns="46931">
                <a:spAutoFit/>
              </a:bodyPr>
              <a:lstStyle/>
              <a:p>
                <a:pPr algn="ctr"/>
                <a:r>
                  <a:rPr lang="en-GB" sz="5543" b="1" dirty="0">
                    <a:ln w="10160">
                      <a:solidFill>
                        <a:schemeClr val="accent5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</a:rPr>
                  <a:t>Malaria</a:t>
                </a:r>
              </a:p>
            </p:txBody>
          </p:sp>
          <p:sp>
            <p:nvSpPr>
              <p:cNvPr id="8" name="Rounded Rectangle 7">
                <a:extLst>
                  <a:ext uri="{FF2B5EF4-FFF2-40B4-BE49-F238E27FC236}">
                    <a16:creationId xmlns:a16="http://schemas.microsoft.com/office/drawing/2014/main" id="{8033152D-058B-574B-B18A-2D70035D02D7}"/>
                  </a:ext>
                </a:extLst>
              </p:cNvPr>
              <p:cNvSpPr/>
              <p:nvPr/>
            </p:nvSpPr>
            <p:spPr>
              <a:xfrm>
                <a:off x="225912" y="93259"/>
                <a:ext cx="3636640" cy="2149078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173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E09B12-22AD-0240-83DF-AB4D3747CC42}"/>
                  </a:ext>
                </a:extLst>
              </p:cNvPr>
              <p:cNvSpPr txBox="1"/>
              <p:nvPr/>
            </p:nvSpPr>
            <p:spPr>
              <a:xfrm>
                <a:off x="281810" y="172534"/>
                <a:ext cx="245350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Pathogen &amp; Pathogen Structure: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B5DDD18-1988-E343-BC4C-F8785D1A0416}"/>
                  </a:ext>
                </a:extLst>
              </p:cNvPr>
              <p:cNvSpPr/>
              <p:nvPr/>
            </p:nvSpPr>
            <p:spPr>
              <a:xfrm>
                <a:off x="4014921" y="725491"/>
                <a:ext cx="4105178" cy="265291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173" dirty="0"/>
              </a:p>
            </p:txBody>
          </p:sp>
          <p:sp>
            <p:nvSpPr>
              <p:cNvPr id="12" name="Rounded Rectangle 11">
                <a:extLst>
                  <a:ext uri="{FF2B5EF4-FFF2-40B4-BE49-F238E27FC236}">
                    <a16:creationId xmlns:a16="http://schemas.microsoft.com/office/drawing/2014/main" id="{4626645E-E6AC-F242-BAD6-DE5EC1E4D0BC}"/>
                  </a:ext>
                </a:extLst>
              </p:cNvPr>
              <p:cNvSpPr/>
              <p:nvPr/>
            </p:nvSpPr>
            <p:spPr>
              <a:xfrm>
                <a:off x="225913" y="3904881"/>
                <a:ext cx="3636640" cy="2149078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173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BF7BA2D-8312-F64D-BD70-399C66D9C33E}"/>
                  </a:ext>
                </a:extLst>
              </p:cNvPr>
              <p:cNvSpPr txBox="1"/>
              <p:nvPr/>
            </p:nvSpPr>
            <p:spPr>
              <a:xfrm>
                <a:off x="5202514" y="797916"/>
                <a:ext cx="24543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Distribution</a:t>
                </a:r>
              </a:p>
            </p:txBody>
          </p:sp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ECF46F1E-5E0A-2E41-88C3-439EA12FE8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43314" y="298125"/>
                <a:ext cx="1982546" cy="13315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Content Placeholder 3">
                <a:extLst>
                  <a:ext uri="{FF2B5EF4-FFF2-40B4-BE49-F238E27FC236}">
                    <a16:creationId xmlns:a16="http://schemas.microsoft.com/office/drawing/2014/main" id="{BFCF1E2F-1900-8B42-AD17-690220356E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96297" y="1167798"/>
                <a:ext cx="2012433" cy="1331560"/>
              </a:xfrm>
              <a:prstGeom prst="rect">
                <a:avLst/>
              </a:prstGeom>
            </p:spPr>
          </p:pic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F6A655C5-97F9-1741-A073-1C8C6D2410E6}"/>
                  </a:ext>
                </a:extLst>
              </p:cNvPr>
              <p:cNvSpPr/>
              <p:nvPr/>
            </p:nvSpPr>
            <p:spPr>
              <a:xfrm>
                <a:off x="225912" y="6112074"/>
                <a:ext cx="3636640" cy="2985817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173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86848C-D188-9A4D-BCA5-3C63F739A6D3}"/>
                  </a:ext>
                </a:extLst>
              </p:cNvPr>
              <p:cNvSpPr txBox="1"/>
              <p:nvPr/>
            </p:nvSpPr>
            <p:spPr>
              <a:xfrm>
                <a:off x="296008" y="3948359"/>
                <a:ext cx="28363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Mode of Transmission:</a:t>
                </a:r>
              </a:p>
            </p:txBody>
          </p:sp>
          <p:pic>
            <p:nvPicPr>
              <p:cNvPr id="17" name="Content Placeholder 3" descr="http://jcb.rupress.org/content/198/6/961/F1.large.jpg">
                <a:extLst>
                  <a:ext uri="{FF2B5EF4-FFF2-40B4-BE49-F238E27FC236}">
                    <a16:creationId xmlns:a16="http://schemas.microsoft.com/office/drawing/2014/main" id="{C293D656-B089-B14D-94D2-F710E7D8F6FB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5468" y="4233152"/>
                <a:ext cx="5284951" cy="3871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67C1B15-7C02-2741-8F15-B471CE3F82C3}"/>
                  </a:ext>
                </a:extLst>
              </p:cNvPr>
              <p:cNvSpPr txBox="1"/>
              <p:nvPr/>
            </p:nvSpPr>
            <p:spPr>
              <a:xfrm>
                <a:off x="384717" y="6168764"/>
                <a:ext cx="3594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Symptoms &amp; Impact on Host</a:t>
                </a:r>
              </a:p>
            </p:txBody>
          </p:sp>
          <p:sp>
            <p:nvSpPr>
              <p:cNvPr id="20" name="Rounded Rectangle 19">
                <a:extLst>
                  <a:ext uri="{FF2B5EF4-FFF2-40B4-BE49-F238E27FC236}">
                    <a16:creationId xmlns:a16="http://schemas.microsoft.com/office/drawing/2014/main" id="{8F487D6B-8D9D-8B47-B9E2-944940FB63A6}"/>
                  </a:ext>
                </a:extLst>
              </p:cNvPr>
              <p:cNvSpPr/>
              <p:nvPr/>
            </p:nvSpPr>
            <p:spPr>
              <a:xfrm>
                <a:off x="232349" y="2326033"/>
                <a:ext cx="3630203" cy="1458888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173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93EE639-5CCD-7149-B48A-E2803DCB554A}"/>
                  </a:ext>
                </a:extLst>
              </p:cNvPr>
              <p:cNvSpPr txBox="1"/>
              <p:nvPr/>
            </p:nvSpPr>
            <p:spPr>
              <a:xfrm>
                <a:off x="384717" y="2431816"/>
                <a:ext cx="24543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Vector:</a:t>
                </a:r>
              </a:p>
            </p:txBody>
          </p:sp>
        </p:grp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AB53A8A1-84D0-3F4D-9667-FCD729107769}"/>
                </a:ext>
              </a:extLst>
            </p:cNvPr>
            <p:cNvSpPr/>
            <p:nvPr/>
          </p:nvSpPr>
          <p:spPr>
            <a:xfrm>
              <a:off x="10212613" y="3681436"/>
              <a:ext cx="2491942" cy="571357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2FA2EA8-1E4B-A04E-A6D1-54C0192906D8}"/>
                </a:ext>
              </a:extLst>
            </p:cNvPr>
            <p:cNvSpPr txBox="1"/>
            <p:nvPr/>
          </p:nvSpPr>
          <p:spPr>
            <a:xfrm>
              <a:off x="10398351" y="3742869"/>
              <a:ext cx="24543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Control – management Strategies</a:t>
              </a:r>
              <a:endParaRPr lang="en-US" sz="1200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BF7BA2D-8312-F64D-BD70-399C66D9C33E}"/>
              </a:ext>
            </a:extLst>
          </p:cNvPr>
          <p:cNvSpPr txBox="1"/>
          <p:nvPr/>
        </p:nvSpPr>
        <p:spPr>
          <a:xfrm>
            <a:off x="9517144" y="235595"/>
            <a:ext cx="2454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Effect of Climate Change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3308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4473" y="59986"/>
            <a:ext cx="12293266" cy="9325776"/>
            <a:chOff x="264473" y="59986"/>
            <a:chExt cx="12293266" cy="9325776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2D96BEF0-BE14-554F-8E3E-9A34A9E0B063}"/>
                </a:ext>
              </a:extLst>
            </p:cNvPr>
            <p:cNvSpPr/>
            <p:nvPr/>
          </p:nvSpPr>
          <p:spPr>
            <a:xfrm>
              <a:off x="310051" y="7492232"/>
              <a:ext cx="12247687" cy="189353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F487D6B-8D9D-8B47-B9E2-944940FB63A6}"/>
                </a:ext>
              </a:extLst>
            </p:cNvPr>
            <p:cNvSpPr/>
            <p:nvPr/>
          </p:nvSpPr>
          <p:spPr>
            <a:xfrm>
              <a:off x="264473" y="1542434"/>
              <a:ext cx="4748830" cy="287887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FB2DCC4-F579-4743-BDED-B4DA5F52F5F0}"/>
                </a:ext>
              </a:extLst>
            </p:cNvPr>
            <p:cNvSpPr/>
            <p:nvPr/>
          </p:nvSpPr>
          <p:spPr>
            <a:xfrm>
              <a:off x="4676572" y="59986"/>
              <a:ext cx="4788154" cy="947769"/>
            </a:xfrm>
            <a:prstGeom prst="rect">
              <a:avLst/>
            </a:prstGeom>
            <a:noFill/>
          </p:spPr>
          <p:txBody>
            <a:bodyPr wrap="square" lIns="93861" tIns="46931" rIns="93861" bIns="46931">
              <a:spAutoFit/>
            </a:bodyPr>
            <a:lstStyle/>
            <a:p>
              <a:pPr algn="ctr"/>
              <a:r>
                <a:rPr lang="en-GB" sz="5543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Phytophthora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8033152D-058B-574B-B18A-2D70035D02D7}"/>
                </a:ext>
              </a:extLst>
            </p:cNvPr>
            <p:cNvSpPr/>
            <p:nvPr/>
          </p:nvSpPr>
          <p:spPr>
            <a:xfrm>
              <a:off x="314257" y="250344"/>
              <a:ext cx="4637734" cy="1206791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E09B12-22AD-0240-83DF-AB4D3747CC42}"/>
                </a:ext>
              </a:extLst>
            </p:cNvPr>
            <p:cNvSpPr txBox="1"/>
            <p:nvPr/>
          </p:nvSpPr>
          <p:spPr>
            <a:xfrm>
              <a:off x="382315" y="244800"/>
              <a:ext cx="25413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Pathogen &amp; Pathogen Structure: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626645E-E6AC-F242-BAD6-DE5EC1E4D0BC}"/>
                </a:ext>
              </a:extLst>
            </p:cNvPr>
            <p:cNvSpPr/>
            <p:nvPr/>
          </p:nvSpPr>
          <p:spPr>
            <a:xfrm>
              <a:off x="310052" y="4484535"/>
              <a:ext cx="4637734" cy="2944471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F7BA2D-8312-F64D-BD70-399C66D9C33E}"/>
                </a:ext>
              </a:extLst>
            </p:cNvPr>
            <p:cNvSpPr txBox="1"/>
            <p:nvPr/>
          </p:nvSpPr>
          <p:spPr>
            <a:xfrm>
              <a:off x="469291" y="1610410"/>
              <a:ext cx="24543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Distribution: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6A655C5-97F9-1741-A073-1C8C6D2410E6}"/>
                </a:ext>
              </a:extLst>
            </p:cNvPr>
            <p:cNvSpPr/>
            <p:nvPr/>
          </p:nvSpPr>
          <p:spPr>
            <a:xfrm>
              <a:off x="9144870" y="278503"/>
              <a:ext cx="3412869" cy="2137772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173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386848C-D188-9A4D-BCA5-3C63F739A6D3}"/>
                </a:ext>
              </a:extLst>
            </p:cNvPr>
            <p:cNvSpPr txBox="1"/>
            <p:nvPr/>
          </p:nvSpPr>
          <p:spPr>
            <a:xfrm>
              <a:off x="9223701" y="307863"/>
              <a:ext cx="24543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Mode of Transmission: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7C1B15-7C02-2741-8F15-B471CE3F82C3}"/>
                </a:ext>
              </a:extLst>
            </p:cNvPr>
            <p:cNvSpPr txBox="1"/>
            <p:nvPr/>
          </p:nvSpPr>
          <p:spPr>
            <a:xfrm>
              <a:off x="594119" y="4538755"/>
              <a:ext cx="21177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Symptoms &amp; Impact on Host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0EB3011-8DBF-BB49-A023-6138DEB10AA4}"/>
                </a:ext>
              </a:extLst>
            </p:cNvPr>
            <p:cNvSpPr txBox="1"/>
            <p:nvPr/>
          </p:nvSpPr>
          <p:spPr>
            <a:xfrm>
              <a:off x="506401" y="7605901"/>
              <a:ext cx="24543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Control:</a:t>
              </a:r>
            </a:p>
          </p:txBody>
        </p:sp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5B57586B-AAFF-DE41-AA81-2FF39444F8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8953" y="1700255"/>
              <a:ext cx="1603602" cy="1005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">
              <a:extLst>
                <a:ext uri="{FF2B5EF4-FFF2-40B4-BE49-F238E27FC236}">
                  <a16:creationId xmlns:a16="http://schemas.microsoft.com/office/drawing/2014/main" id="{F06BCD18-48B8-224B-AAC6-AD3C05D53D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086" y="3011215"/>
              <a:ext cx="1247909" cy="1296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">
              <a:extLst>
                <a:ext uri="{FF2B5EF4-FFF2-40B4-BE49-F238E27FC236}">
                  <a16:creationId xmlns:a16="http://schemas.microsoft.com/office/drawing/2014/main" id="{6F091614-494F-0F48-AAE0-C10E38764C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4047" y="2619154"/>
              <a:ext cx="4788154" cy="4652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2192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BB7417D-07F3-374E-A189-6A3C6D9AE27B}"/>
              </a:ext>
            </a:extLst>
          </p:cNvPr>
          <p:cNvGrpSpPr/>
          <p:nvPr/>
        </p:nvGrpSpPr>
        <p:grpSpPr>
          <a:xfrm>
            <a:off x="-41926" y="407023"/>
            <a:ext cx="12657814" cy="8672210"/>
            <a:chOff x="-32443" y="29208"/>
            <a:chExt cx="9794737" cy="6710639"/>
          </a:xfrm>
        </p:grpSpPr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C588BACD-B30B-364E-8996-7DBE1C9AC7CA}"/>
                </a:ext>
              </a:extLst>
            </p:cNvPr>
            <p:cNvSpPr txBox="1"/>
            <p:nvPr/>
          </p:nvSpPr>
          <p:spPr>
            <a:xfrm>
              <a:off x="-32443" y="29208"/>
              <a:ext cx="2978150" cy="78740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118169" tIns="59084" rIns="118169" bIns="590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3877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noFill/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Elephant Pro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Infectious Disease</a:t>
              </a:r>
              <a:endParaRPr lang="en-AU" sz="387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D35535E-92B0-5845-B2A7-FC2028149F55}"/>
                </a:ext>
              </a:extLst>
            </p:cNvPr>
            <p:cNvCxnSpPr/>
            <p:nvPr/>
          </p:nvCxnSpPr>
          <p:spPr>
            <a:xfrm>
              <a:off x="2838694" y="3335548"/>
              <a:ext cx="0" cy="3404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8AB3D2F-E8BF-DE49-96D5-BEDE2A4E78C7}"/>
                </a:ext>
              </a:extLst>
            </p:cNvPr>
            <p:cNvCxnSpPr/>
            <p:nvPr/>
          </p:nvCxnSpPr>
          <p:spPr>
            <a:xfrm>
              <a:off x="154112" y="3298304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3463" y="5627224"/>
            <a:ext cx="2396231" cy="88626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551" b="1" dirty="0">
                <a:latin typeface="+mn-lt"/>
              </a:rPr>
              <a:t/>
            </a:r>
            <a:br>
              <a:rPr lang="en-AU" sz="1551" b="1" dirty="0">
                <a:latin typeface="+mn-lt"/>
              </a:rPr>
            </a:br>
            <a: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551" b="1" dirty="0"/>
          </a:p>
        </p:txBody>
      </p:sp>
      <p:grpSp>
        <p:nvGrpSpPr>
          <p:cNvPr id="15" name="Group 3">
            <a:extLst>
              <a:ext uri="{FF2B5EF4-FFF2-40B4-BE49-F238E27FC236}">
                <a16:creationId xmlns:a16="http://schemas.microsoft.com/office/drawing/2014/main" id="{297065E2-B2AD-8043-976A-C5A85819D1B1}"/>
              </a:ext>
            </a:extLst>
          </p:cNvPr>
          <p:cNvGrpSpPr>
            <a:grpSpLocks/>
          </p:cNvGrpSpPr>
          <p:nvPr/>
        </p:nvGrpSpPr>
        <p:grpSpPr bwMode="auto">
          <a:xfrm>
            <a:off x="3869573" y="459181"/>
            <a:ext cx="8624073" cy="3852632"/>
            <a:chOff x="952709" y="4660027"/>
            <a:chExt cx="7600950" cy="1511300"/>
          </a:xfrm>
        </p:grpSpPr>
        <p:sp>
          <p:nvSpPr>
            <p:cNvPr id="19" name="Text Box 3">
              <a:extLst>
                <a:ext uri="{FF2B5EF4-FFF2-40B4-BE49-F238E27FC236}">
                  <a16:creationId xmlns:a16="http://schemas.microsoft.com/office/drawing/2014/main" id="{0F925F13-4444-154E-8A0B-CF877136F395}"/>
                </a:ext>
              </a:extLst>
            </p:cNvPr>
            <p:cNvSpPr txBox="1"/>
            <p:nvPr/>
          </p:nvSpPr>
          <p:spPr bwMode="auto">
            <a:xfrm>
              <a:off x="952709" y="4660027"/>
              <a:ext cx="7600950" cy="15113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326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20" name="Group 5">
              <a:extLst>
                <a:ext uri="{FF2B5EF4-FFF2-40B4-BE49-F238E27FC236}">
                  <a16:creationId xmlns:a16="http://schemas.microsoft.com/office/drawing/2014/main" id="{3AB736E0-4D35-E74C-9B3B-BEB83A428F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5139" y="4706513"/>
              <a:ext cx="1286134" cy="973832"/>
              <a:chOff x="1115139" y="4706513"/>
              <a:chExt cx="1286134" cy="973832"/>
            </a:xfrm>
          </p:grpSpPr>
          <p:sp>
            <p:nvSpPr>
              <p:cNvPr id="22" name="Text Box 4">
                <a:extLst>
                  <a:ext uri="{FF2B5EF4-FFF2-40B4-BE49-F238E27FC236}">
                    <a16:creationId xmlns:a16="http://schemas.microsoft.com/office/drawing/2014/main" id="{807E81FE-3CAC-7147-8403-8E8AA5848C3A}"/>
                  </a:ext>
                </a:extLst>
              </p:cNvPr>
              <p:cNvSpPr txBox="1"/>
              <p:nvPr/>
            </p:nvSpPr>
            <p:spPr>
              <a:xfrm>
                <a:off x="1115139" y="5425697"/>
                <a:ext cx="1269004" cy="2546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809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Essential</a:t>
                </a:r>
                <a:endParaRPr lang="en-AU" sz="1809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809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Question:</a:t>
                </a:r>
                <a:endParaRPr lang="en-AU" sz="1809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 Box 31">
                <a:extLst>
                  <a:ext uri="{FF2B5EF4-FFF2-40B4-BE49-F238E27FC236}">
                    <a16:creationId xmlns:a16="http://schemas.microsoft.com/office/drawing/2014/main" id="{AD455624-9763-B845-B2B3-08F2E4AC0927}"/>
                  </a:ext>
                </a:extLst>
              </p:cNvPr>
              <p:cNvSpPr txBox="1"/>
              <p:nvPr/>
            </p:nvSpPr>
            <p:spPr>
              <a:xfrm>
                <a:off x="1132269" y="4706513"/>
                <a:ext cx="1269004" cy="1454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AU" sz="1809" b="1" dirty="0">
                    <a:ln w="10160" cap="flat" cmpd="sng" algn="ctr">
                      <a:solidFill>
                        <a:srgbClr val="5B9BD5"/>
                      </a:solidFill>
                      <a:prstDash val="solid"/>
                      <a:round/>
                    </a:ln>
                    <a:solidFill>
                      <a:srgbClr val="FFFFFF"/>
                    </a:solidFill>
                    <a:effectLst>
                      <a:outerShdw blurRad="38100" dist="22860" dir="5400000" algn="tl">
                        <a:srgbClr val="000000">
                          <a:alpha val="30000"/>
                        </a:srgbClr>
                      </a:outerShdw>
                    </a:effectLst>
                    <a:latin typeface="Lucida Console" panose="020B060904050402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Syllabus:</a:t>
                </a:r>
                <a:endParaRPr lang="en-AU" sz="1809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8" name="Text Box 27">
            <a:extLst>
              <a:ext uri="{FF2B5EF4-FFF2-40B4-BE49-F238E27FC236}">
                <a16:creationId xmlns:a16="http://schemas.microsoft.com/office/drawing/2014/main" id="{88847F8D-735F-1C4F-A76F-B194FAC93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851" y="523425"/>
            <a:ext cx="7229749" cy="157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551" dirty="0"/>
              <a:t>The major groups of organisms that cause disease are bacteria, fungi, </a:t>
            </a:r>
            <a:r>
              <a:rPr lang="en-AU" sz="1551" dirty="0" err="1"/>
              <a:t>protists</a:t>
            </a:r>
            <a:r>
              <a:rPr lang="en-AU" sz="1551" dirty="0"/>
              <a:t> and viruses; each group can be distinguished by its structural characteristics</a:t>
            </a:r>
          </a:p>
          <a:p>
            <a:r>
              <a:rPr lang="en-AU" sz="1551" dirty="0"/>
              <a:t> </a:t>
            </a:r>
          </a:p>
          <a:p>
            <a:r>
              <a:rPr lang="en-AU" sz="1551" dirty="0"/>
              <a:t>The life cycle of a pathogen and its associated diseases, including the method of invading the host, the impact on the host, and the mode of transmission (direct or indirect), determines its success for survival</a:t>
            </a:r>
          </a:p>
          <a:p>
            <a:endParaRPr lang="en-AU" sz="1551" dirty="0">
              <a:solidFill>
                <a:srgbClr val="000000"/>
              </a:solidFill>
              <a:latin typeface="Arial"/>
            </a:endParaRPr>
          </a:p>
          <a:p>
            <a:endParaRPr lang="en-AU" sz="1551" dirty="0">
              <a:solidFill>
                <a:srgbClr val="000000"/>
              </a:solidFill>
              <a:latin typeface="Arial"/>
            </a:endParaRPr>
          </a:p>
          <a:p>
            <a:endParaRPr lang="en-AU" sz="1551" dirty="0">
              <a:solidFill>
                <a:srgbClr val="000000"/>
              </a:solidFill>
              <a:latin typeface="Arial"/>
            </a:endParaRPr>
          </a:p>
          <a:p>
            <a:r>
              <a:rPr lang="en-AU" sz="1551" dirty="0">
                <a:solidFill>
                  <a:srgbClr val="000000"/>
                </a:solidFill>
                <a:latin typeface="Arial"/>
              </a:rPr>
              <a:t>Describe the structure of </a:t>
            </a:r>
            <a:r>
              <a:rPr lang="en-AU" sz="1551" dirty="0" smtClean="0">
                <a:solidFill>
                  <a:srgbClr val="000000"/>
                </a:solidFill>
                <a:latin typeface="Arial"/>
              </a:rPr>
              <a:t>protozoan</a:t>
            </a:r>
            <a:endParaRPr lang="en-AU" sz="1551" dirty="0">
              <a:solidFill>
                <a:srgbClr val="000000"/>
              </a:solidFill>
              <a:latin typeface="Arial"/>
            </a:endParaRPr>
          </a:p>
          <a:p>
            <a:endParaRPr lang="en-AU" sz="1551" dirty="0">
              <a:solidFill>
                <a:srgbClr val="000000"/>
              </a:solidFill>
              <a:latin typeface="Arial"/>
            </a:endParaRPr>
          </a:p>
          <a:p>
            <a:r>
              <a:rPr lang="en-AU" sz="1551" dirty="0">
                <a:solidFill>
                  <a:srgbClr val="000000"/>
                </a:solidFill>
                <a:latin typeface="Arial"/>
              </a:rPr>
              <a:t>Describe the life cycle of a the </a:t>
            </a:r>
            <a:r>
              <a:rPr lang="en-AU" sz="1551" dirty="0" smtClean="0">
                <a:solidFill>
                  <a:srgbClr val="000000"/>
                </a:solidFill>
                <a:latin typeface="Arial"/>
              </a:rPr>
              <a:t>pathogenic Protista that causes malaria and phytophthora (dieback)</a:t>
            </a:r>
          </a:p>
          <a:p>
            <a:endParaRPr lang="en-AU" sz="1551" dirty="0">
              <a:solidFill>
                <a:srgbClr val="000000"/>
              </a:solidFill>
              <a:latin typeface="Arial"/>
            </a:endParaRPr>
          </a:p>
          <a:p>
            <a:r>
              <a:rPr lang="en-AU" sz="1551" dirty="0">
                <a:solidFill>
                  <a:srgbClr val="000000"/>
                </a:solidFill>
                <a:latin typeface="Arial"/>
              </a:rPr>
              <a:t>Describe the modes of transmission </a:t>
            </a:r>
            <a:r>
              <a:rPr lang="en-AU" sz="1551" dirty="0" smtClean="0">
                <a:solidFill>
                  <a:srgbClr val="000000"/>
                </a:solidFill>
                <a:latin typeface="Arial"/>
              </a:rPr>
              <a:t>of both disease above</a:t>
            </a:r>
            <a:endParaRPr lang="en-AU" sz="155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15" y="1677315"/>
            <a:ext cx="3358403" cy="3687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51" b="1" dirty="0" err="1"/>
              <a:t>Biozone</a:t>
            </a:r>
            <a:r>
              <a:rPr lang="en-AU" sz="1551" dirty="0"/>
              <a:t> </a:t>
            </a:r>
            <a:endParaRPr lang="en-AU" sz="1551" dirty="0" smtClean="0"/>
          </a:p>
          <a:p>
            <a:r>
              <a:rPr lang="en-AU" sz="1551" dirty="0" smtClean="0"/>
              <a:t>81 </a:t>
            </a:r>
            <a:r>
              <a:rPr lang="en-AU" sz="1551" dirty="0" err="1" smtClean="0"/>
              <a:t>Protistan</a:t>
            </a:r>
            <a:r>
              <a:rPr lang="en-AU" sz="1551" dirty="0" smtClean="0"/>
              <a:t> Diseases</a:t>
            </a:r>
          </a:p>
          <a:p>
            <a:r>
              <a:rPr lang="en-AU" sz="1551" dirty="0" smtClean="0"/>
              <a:t>82 Malaria: A protozoan Disease</a:t>
            </a:r>
            <a:endParaRPr lang="en-AU" sz="1551" dirty="0"/>
          </a:p>
          <a:p>
            <a:endParaRPr lang="en-AU" sz="1551" dirty="0"/>
          </a:p>
          <a:p>
            <a:r>
              <a:rPr lang="en-AU" sz="1551" b="1" dirty="0"/>
              <a:t>Biology WA UNITS 3 &amp; 4</a:t>
            </a:r>
          </a:p>
          <a:p>
            <a:r>
              <a:rPr lang="en-AU" sz="1551" dirty="0" smtClean="0"/>
              <a:t>Reading</a:t>
            </a:r>
          </a:p>
          <a:p>
            <a:r>
              <a:rPr lang="en-AU" sz="1551" dirty="0" smtClean="0"/>
              <a:t>Chapter 12 pages 420 – 422</a:t>
            </a:r>
          </a:p>
          <a:p>
            <a:r>
              <a:rPr lang="en-AU" sz="1551" dirty="0" smtClean="0"/>
              <a:t>Chapter 13 pages 446 - 450</a:t>
            </a:r>
          </a:p>
          <a:p>
            <a:endParaRPr lang="en-AU" sz="1551" dirty="0"/>
          </a:p>
          <a:p>
            <a:r>
              <a:rPr lang="en-AU" sz="1551" dirty="0" smtClean="0"/>
              <a:t>Questions</a:t>
            </a:r>
          </a:p>
          <a:p>
            <a:r>
              <a:rPr lang="en-AU" altLang="en-US" sz="1600" dirty="0"/>
              <a:t>Set 12.3b pg.422 </a:t>
            </a:r>
            <a:r>
              <a:rPr lang="en-AU" altLang="en-US" sz="1600" dirty="0" smtClean="0"/>
              <a:t>Q1 – 7 </a:t>
            </a:r>
          </a:p>
          <a:p>
            <a:r>
              <a:rPr lang="en-AU" altLang="en-US" sz="1600" dirty="0" smtClean="0"/>
              <a:t>Set 13.3 page 450 Q1 – 5 </a:t>
            </a:r>
            <a:endParaRPr lang="en-AU" altLang="en-US" sz="1600" dirty="0"/>
          </a:p>
          <a:p>
            <a:endParaRPr lang="en-AU" sz="1551" dirty="0"/>
          </a:p>
          <a:p>
            <a:endParaRPr lang="en-AU" sz="1551" dirty="0"/>
          </a:p>
          <a:p>
            <a:endParaRPr lang="en-AU" sz="155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CC9CBD5-E3F1-3242-B05A-F70A27FCB0EE}"/>
              </a:ext>
            </a:extLst>
          </p:cNvPr>
          <p:cNvSpPr txBox="1">
            <a:spLocks noChangeArrowheads="1"/>
          </p:cNvSpPr>
          <p:nvPr/>
        </p:nvSpPr>
        <p:spPr>
          <a:xfrm>
            <a:off x="284326" y="5738680"/>
            <a:ext cx="3294505" cy="886265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1: </a:t>
            </a:r>
            <a:b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551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Briefly describe a </a:t>
            </a:r>
            <a:r>
              <a:rPr lang="en-AU" sz="1551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protista</a:t>
            </a:r>
            <a:r>
              <a:rPr lang="en-AU" sz="1551" dirty="0"/>
              <a:t/>
            </a:r>
            <a:br>
              <a:rPr lang="en-AU" sz="1551" dirty="0"/>
            </a:br>
            <a: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551" b="1" dirty="0"/>
          </a:p>
        </p:txBody>
      </p:sp>
    </p:spTree>
    <p:extLst>
      <p:ext uri="{BB962C8B-B14F-4D97-AF65-F5344CB8AC3E}">
        <p14:creationId xmlns:p14="http://schemas.microsoft.com/office/powerpoint/2010/main" val="125221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296608" y="660212"/>
            <a:ext cx="12416728" cy="8146593"/>
            <a:chOff x="148909" y="1709476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569997" y="1709476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148909" y="3379731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617414" y="5168673"/>
            <a:ext cx="2268636" cy="886265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3: </a:t>
            </a:r>
          </a:p>
          <a:p>
            <a:pPr algn="ctr">
              <a:lnSpc>
                <a:spcPct val="100000"/>
              </a:lnSpc>
              <a:defRPr/>
            </a:pPr>
            <a:endParaRPr lang="en-AU" sz="1551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551" b="1" kern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structural characteristics of viruses, </a:t>
            </a:r>
            <a:r>
              <a:rPr lang="en-AU" sz="1551" b="1" kern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bacteria, fungi and </a:t>
            </a:r>
            <a:r>
              <a:rPr lang="en-AU" sz="1551" b="1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protista</a:t>
            </a:r>
            <a: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551" b="1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74607C-4167-D14E-9161-7EFB5E351B35}"/>
              </a:ext>
            </a:extLst>
          </p:cNvPr>
          <p:cNvSpPr txBox="1">
            <a:spLocks noChangeArrowheads="1"/>
          </p:cNvSpPr>
          <p:nvPr/>
        </p:nvSpPr>
        <p:spPr>
          <a:xfrm>
            <a:off x="894331" y="1127100"/>
            <a:ext cx="2268636" cy="886265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None/>
              <a:defRPr sz="2200" kern="1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 </a:t>
            </a:r>
          </a:p>
          <a:p>
            <a:pPr algn="ctr">
              <a:lnSpc>
                <a:spcPct val="100000"/>
              </a:lnSpc>
              <a:defRPr/>
            </a:pPr>
            <a:endParaRPr lang="en-AU" sz="1551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551" b="1" kern="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List the structural characteristics of </a:t>
            </a:r>
            <a:r>
              <a:rPr lang="en-AU" sz="1551" b="1" kern="0" dirty="0" err="1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protista</a:t>
            </a:r>
            <a:r>
              <a:rPr lang="en-AU" sz="1551" dirty="0"/>
              <a:t/>
            </a:r>
            <a:br>
              <a:rPr lang="en-AU" sz="1551" dirty="0"/>
            </a:br>
            <a: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55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551" b="1" dirty="0"/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4763"/>
              </p:ext>
            </p:extLst>
          </p:nvPr>
        </p:nvGraphicFramePr>
        <p:xfrm>
          <a:off x="3761585" y="3673649"/>
          <a:ext cx="8615564" cy="5474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3891">
                  <a:extLst>
                    <a:ext uri="{9D8B030D-6E8A-4147-A177-3AD203B41FA5}">
                      <a16:colId xmlns:a16="http://schemas.microsoft.com/office/drawing/2014/main" val="1292494067"/>
                    </a:ext>
                  </a:extLst>
                </a:gridCol>
                <a:gridCol w="2153891">
                  <a:extLst>
                    <a:ext uri="{9D8B030D-6E8A-4147-A177-3AD203B41FA5}">
                      <a16:colId xmlns:a16="http://schemas.microsoft.com/office/drawing/2014/main" val="3057704585"/>
                    </a:ext>
                  </a:extLst>
                </a:gridCol>
                <a:gridCol w="2153891">
                  <a:extLst>
                    <a:ext uri="{9D8B030D-6E8A-4147-A177-3AD203B41FA5}">
                      <a16:colId xmlns:a16="http://schemas.microsoft.com/office/drawing/2014/main" val="3132641251"/>
                    </a:ext>
                  </a:extLst>
                </a:gridCol>
                <a:gridCol w="2153891">
                  <a:extLst>
                    <a:ext uri="{9D8B030D-6E8A-4147-A177-3AD203B41FA5}">
                      <a16:colId xmlns:a16="http://schemas.microsoft.com/office/drawing/2014/main" val="3019217710"/>
                    </a:ext>
                  </a:extLst>
                </a:gridCol>
              </a:tblGrid>
              <a:tr h="47923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Viruses</a:t>
                      </a:r>
                      <a:endParaRPr lang="en-AU" sz="1600" dirty="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Bacteria</a:t>
                      </a:r>
                      <a:endParaRPr lang="en-AU" sz="1600" dirty="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Fungi</a:t>
                      </a:r>
                      <a:endParaRPr lang="en-AU" sz="1600" dirty="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Protista</a:t>
                      </a:r>
                      <a:endParaRPr lang="en-AU" sz="1600" dirty="0"/>
                    </a:p>
                  </a:txBody>
                  <a:tcPr marL="118169" marR="118169" marT="59084" marB="59084"/>
                </a:tc>
                <a:extLst>
                  <a:ext uri="{0D108BD9-81ED-4DB2-BD59-A6C34878D82A}">
                    <a16:rowId xmlns:a16="http://schemas.microsoft.com/office/drawing/2014/main" val="1024802260"/>
                  </a:ext>
                </a:extLst>
              </a:tr>
              <a:tr h="4187077"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 smtClean="0"/>
                    </a:p>
                    <a:p>
                      <a:endParaRPr lang="en-AU" sz="1600" dirty="0"/>
                    </a:p>
                  </a:txBody>
                  <a:tcPr marL="118169" marR="118169" marT="59084" marB="59084"/>
                </a:tc>
                <a:extLst>
                  <a:ext uri="{0D108BD9-81ED-4DB2-BD59-A6C34878D82A}">
                    <a16:rowId xmlns:a16="http://schemas.microsoft.com/office/drawing/2014/main" val="4180382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1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2D9BD67-B167-8944-ACBA-FAB23DEA1421}"/>
              </a:ext>
            </a:extLst>
          </p:cNvPr>
          <p:cNvGrpSpPr/>
          <p:nvPr/>
        </p:nvGrpSpPr>
        <p:grpSpPr>
          <a:xfrm>
            <a:off x="192436" y="652514"/>
            <a:ext cx="12416728" cy="8296173"/>
            <a:chOff x="154112" y="1191802"/>
            <a:chExt cx="9608182" cy="551722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73B21F-8DA2-3D4B-A48C-7334ABBB48BD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7E59A1F-4885-534C-BC94-A263FDA37198}"/>
                </a:ext>
              </a:extLst>
            </p:cNvPr>
            <p:cNvCxnSpPr/>
            <p:nvPr/>
          </p:nvCxnSpPr>
          <p:spPr>
            <a:xfrm>
              <a:off x="154112" y="2640288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8ECE6EE1-816B-1840-B247-1703FE05DDA4}"/>
              </a:ext>
            </a:extLst>
          </p:cNvPr>
          <p:cNvSpPr txBox="1">
            <a:spLocks/>
          </p:cNvSpPr>
          <p:nvPr/>
        </p:nvSpPr>
        <p:spPr>
          <a:xfrm>
            <a:off x="793285" y="652514"/>
            <a:ext cx="2472933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4:</a:t>
            </a:r>
            <a:r>
              <a:rPr lang="en-AU" sz="1551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the name of 4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most common pathogenic protozoans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causes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Malaria in humans</a:t>
            </a:r>
            <a:endParaRPr lang="en-AU" sz="1551" b="1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A9B1DC2-5A02-3440-82DF-6B6CC281E40A}"/>
              </a:ext>
            </a:extLst>
          </p:cNvPr>
          <p:cNvSpPr txBox="1">
            <a:spLocks/>
          </p:cNvSpPr>
          <p:nvPr/>
        </p:nvSpPr>
        <p:spPr>
          <a:xfrm>
            <a:off x="334743" y="3053196"/>
            <a:ext cx="2931475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5:</a:t>
            </a:r>
            <a:r>
              <a:rPr lang="en-AU" sz="1551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structural characteristics of the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alaria Plasmodium</a:t>
            </a:r>
            <a:endParaRPr lang="en-AU" sz="1551" b="1" dirty="0"/>
          </a:p>
        </p:txBody>
      </p:sp>
    </p:spTree>
    <p:extLst>
      <p:ext uri="{BB962C8B-B14F-4D97-AF65-F5344CB8AC3E}">
        <p14:creationId xmlns:p14="http://schemas.microsoft.com/office/powerpoint/2010/main" val="8794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73B21F-8DA2-3D4B-A48C-7334ABBB48BD}"/>
              </a:ext>
            </a:extLst>
          </p:cNvPr>
          <p:cNvCxnSpPr>
            <a:cxnSpLocks/>
          </p:cNvCxnSpPr>
          <p:nvPr/>
        </p:nvCxnSpPr>
        <p:spPr>
          <a:xfrm>
            <a:off x="3668466" y="743230"/>
            <a:ext cx="0" cy="8296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331937" y="840085"/>
            <a:ext cx="2934298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6:</a:t>
            </a:r>
            <a:r>
              <a:rPr lang="en-AU" sz="1551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ecology of Plasmodium</a:t>
            </a:r>
            <a:endParaRPr lang="en-AU" sz="1551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E59A1F-4885-534C-BC94-A263FDA37198}"/>
              </a:ext>
            </a:extLst>
          </p:cNvPr>
          <p:cNvCxnSpPr/>
          <p:nvPr/>
        </p:nvCxnSpPr>
        <p:spPr>
          <a:xfrm>
            <a:off x="192436" y="3930178"/>
            <a:ext cx="12416728" cy="11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331937" y="4302841"/>
            <a:ext cx="2934298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7: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distribution of Malaria </a:t>
            </a:r>
            <a:endParaRPr lang="en-AU" sz="1551" b="1" dirty="0"/>
          </a:p>
        </p:txBody>
      </p:sp>
      <p:pic>
        <p:nvPicPr>
          <p:cNvPr id="8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5504" y="4186300"/>
            <a:ext cx="4598740" cy="304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6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73B21F-8DA2-3D4B-A48C-7334ABBB48BD}"/>
              </a:ext>
            </a:extLst>
          </p:cNvPr>
          <p:cNvCxnSpPr>
            <a:cxnSpLocks/>
          </p:cNvCxnSpPr>
          <p:nvPr/>
        </p:nvCxnSpPr>
        <p:spPr>
          <a:xfrm>
            <a:off x="3668466" y="743230"/>
            <a:ext cx="0" cy="8296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331937" y="840085"/>
            <a:ext cx="2934298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8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the distribution of Malaria is projected to change with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limate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hange </a:t>
            </a:r>
            <a:endParaRPr lang="en-AU" sz="1551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E59A1F-4885-534C-BC94-A263FDA37198}"/>
              </a:ext>
            </a:extLst>
          </p:cNvPr>
          <p:cNvCxnSpPr/>
          <p:nvPr/>
        </p:nvCxnSpPr>
        <p:spPr>
          <a:xfrm>
            <a:off x="192436" y="3930178"/>
            <a:ext cx="12416728" cy="11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331937" y="4302841"/>
            <a:ext cx="2934298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9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Why will the distribution of Malaria change with a changing climate?</a:t>
            </a:r>
            <a:endParaRPr lang="en-AU" sz="1551" b="1" dirty="0"/>
          </a:p>
        </p:txBody>
      </p:sp>
      <p:pic>
        <p:nvPicPr>
          <p:cNvPr id="9" name="Picture 2" descr="Map of climate change and malaria. As the climate changes, more areas further from the equator will become suitable for malaria.">
            <a:extLst>
              <a:ext uri="{FF2B5EF4-FFF2-40B4-BE49-F238E27FC236}">
                <a16:creationId xmlns:a16="http://schemas.microsoft.com/office/drawing/2014/main" id="{AC32B5FB-4E27-604C-8295-7C25129BED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677" y="607809"/>
            <a:ext cx="5094278" cy="30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30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73B21F-8DA2-3D4B-A48C-7334ABBB48BD}"/>
              </a:ext>
            </a:extLst>
          </p:cNvPr>
          <p:cNvCxnSpPr>
            <a:cxnSpLocks/>
          </p:cNvCxnSpPr>
          <p:nvPr/>
        </p:nvCxnSpPr>
        <p:spPr>
          <a:xfrm>
            <a:off x="3668466" y="743230"/>
            <a:ext cx="0" cy="8296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463302" y="577120"/>
            <a:ext cx="2934298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10: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mode of transmission of malaria &amp; how this mode of transmission influences the spread of Malaria</a:t>
            </a:r>
            <a:endParaRPr lang="en-AU" sz="1551" b="1" dirty="0"/>
          </a:p>
        </p:txBody>
      </p:sp>
    </p:spTree>
    <p:extLst>
      <p:ext uri="{BB962C8B-B14F-4D97-AF65-F5344CB8AC3E}">
        <p14:creationId xmlns:p14="http://schemas.microsoft.com/office/powerpoint/2010/main" val="379174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58317" y="18282"/>
            <a:ext cx="10212600" cy="687773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11: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</a:t>
            </a:r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life cycle of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Plasmodium </a:t>
            </a:r>
            <a:endParaRPr lang="en-AU" sz="1551" b="1" dirty="0"/>
          </a:p>
        </p:txBody>
      </p:sp>
      <p:pic>
        <p:nvPicPr>
          <p:cNvPr id="13" name="Content Placeholder 3" descr="http://jcb.rupress.org/content/198/6/961/F1.large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200" y="2161237"/>
            <a:ext cx="8136904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05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73B21F-8DA2-3D4B-A48C-7334ABBB48BD}"/>
              </a:ext>
            </a:extLst>
          </p:cNvPr>
          <p:cNvCxnSpPr>
            <a:cxnSpLocks/>
          </p:cNvCxnSpPr>
          <p:nvPr/>
        </p:nvCxnSpPr>
        <p:spPr>
          <a:xfrm>
            <a:off x="3668466" y="743230"/>
            <a:ext cx="0" cy="8296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170456"/>
            <a:ext cx="3336529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12: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impact of Malaria on the host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This is the symptoms</a:t>
            </a:r>
            <a:endParaRPr lang="en-AU" sz="1551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E29BB7-9775-1148-ACDF-13E06E3521F0}"/>
              </a:ext>
            </a:extLst>
          </p:cNvPr>
          <p:cNvCxnSpPr/>
          <p:nvPr/>
        </p:nvCxnSpPr>
        <p:spPr>
          <a:xfrm>
            <a:off x="172609" y="6076437"/>
            <a:ext cx="12416728" cy="109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DB862762-3CF0-3946-BDB0-942411D6355F}"/>
              </a:ext>
            </a:extLst>
          </p:cNvPr>
          <p:cNvSpPr txBox="1">
            <a:spLocks/>
          </p:cNvSpPr>
          <p:nvPr/>
        </p:nvSpPr>
        <p:spPr>
          <a:xfrm>
            <a:off x="172610" y="6753582"/>
            <a:ext cx="3336529" cy="1928294"/>
          </a:xfrm>
          <a:prstGeom prst="rect">
            <a:avLst/>
          </a:prstGeom>
        </p:spPr>
        <p:txBody>
          <a:bodyPr vert="horz" lIns="118169" tIns="59084" rIns="118169" bIns="5908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551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551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13:</a:t>
            </a:r>
            <a:r>
              <a:rPr lang="en-AU" sz="1551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551" b="1" dirty="0"/>
              <a:t> </a:t>
            </a:r>
          </a:p>
          <a:p>
            <a:pPr algn="ctr"/>
            <a:endParaRPr lang="en-AU" sz="1551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551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the incubation period of </a:t>
            </a:r>
            <a:r>
              <a:rPr lang="en-AU" sz="1551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Malaria</a:t>
            </a:r>
            <a:endParaRPr lang="en-AU" sz="1551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668467" y="6299936"/>
            <a:ext cx="7788386" cy="33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51" b="1" dirty="0"/>
              <a:t>Read page </a:t>
            </a:r>
            <a:r>
              <a:rPr lang="en-AU" sz="1551" b="1" dirty="0" smtClean="0"/>
              <a:t>421 Biology </a:t>
            </a:r>
            <a:r>
              <a:rPr lang="en-AU" sz="1551" b="1" dirty="0"/>
              <a:t>WA ATAR Units 3 &amp; 4 </a:t>
            </a:r>
          </a:p>
        </p:txBody>
      </p:sp>
    </p:spTree>
    <p:extLst>
      <p:ext uri="{BB962C8B-B14F-4D97-AF65-F5344CB8AC3E}">
        <p14:creationId xmlns:p14="http://schemas.microsoft.com/office/powerpoint/2010/main" val="37089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63EC6E249DE43B3ABB3D14114859B" ma:contentTypeVersion="13" ma:contentTypeDescription="Create a new document." ma:contentTypeScope="" ma:versionID="99c02e9404b24da29d82897e19dd8156">
  <xsd:schema xmlns:xsd="http://www.w3.org/2001/XMLSchema" xmlns:xs="http://www.w3.org/2001/XMLSchema" xmlns:p="http://schemas.microsoft.com/office/2006/metadata/properties" xmlns:ns3="081ed5ae-0fcf-45ca-9e0f-fbac52cb9237" xmlns:ns4="8b1aca62-d085-4da7-a399-d54bef97b080" targetNamespace="http://schemas.microsoft.com/office/2006/metadata/properties" ma:root="true" ma:fieldsID="1f095fc3afc55f1869f5ccd943fb3e8c" ns3:_="" ns4:_="">
    <xsd:import namespace="081ed5ae-0fcf-45ca-9e0f-fbac52cb9237"/>
    <xsd:import namespace="8b1aca62-d085-4da7-a399-d54bef97b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ed5ae-0fcf-45ca-9e0f-fbac52cb9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aca62-d085-4da7-a399-d54bef97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7FB62A-85DA-4B6A-8B35-36AF43B6BB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C86238-7D58-498C-8601-9787836180A1}">
  <ds:schemaRefs>
    <ds:schemaRef ds:uri="http://schemas.microsoft.com/office/2006/metadata/properties"/>
    <ds:schemaRef ds:uri="http://schemas.microsoft.com/office/2006/documentManagement/types"/>
    <ds:schemaRef ds:uri="081ed5ae-0fcf-45ca-9e0f-fbac52cb9237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8b1aca62-d085-4da7-a399-d54bef97b08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672BC96-A01C-419D-AE8F-3E1CFB497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1ed5ae-0fcf-45ca-9e0f-fbac52cb9237"/>
    <ds:schemaRef ds:uri="8b1aca62-d085-4da7-a399-d54bef97b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621</Words>
  <Application>Microsoft Office PowerPoint</Application>
  <PresentationFormat>A3 Paper (297x420 mm)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MS PGothic</vt:lpstr>
      <vt:lpstr>MS PGothic</vt:lpstr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Infectious Diseases  Protista and Protozoan Diseases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RAYNER Elizabeth [Rossmoyne Senior High School]</dc:creator>
  <cp:lastModifiedBy>RAYNER Elizabeth [Rossmoyne Senior High School]</cp:lastModifiedBy>
  <cp:revision>20</cp:revision>
  <cp:lastPrinted>2022-06-29T01:28:15Z</cp:lastPrinted>
  <dcterms:created xsi:type="dcterms:W3CDTF">2021-06-28T02:05:29Z</dcterms:created>
  <dcterms:modified xsi:type="dcterms:W3CDTF">2022-06-29T01:30:36Z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0x0101004FF63EC6E249DE43B3ABB3D14114859B</vt:lpwstr>
  </property>
</Properties>
</file>